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1" r:id="rId3"/>
    <p:sldId id="257" r:id="rId4"/>
    <p:sldId id="258" r:id="rId5"/>
    <p:sldId id="260" r:id="rId6"/>
    <p:sldId id="259"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7" d="100"/>
          <a:sy n="87" d="100"/>
        </p:scale>
        <p:origin x="-9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A4FDED-6F99-0E4F-B94E-3343657305A6}"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4FDED-6F99-0E4F-B94E-3343657305A6}"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4FDED-6F99-0E4F-B94E-3343657305A6}"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A4FDED-6F99-0E4F-B94E-3343657305A6}"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A4FDED-6F99-0E4F-B94E-3343657305A6}"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A4FDED-6F99-0E4F-B94E-3343657305A6}" type="datetimeFigureOut">
              <a:rPr lang="en-US" smtClean="0"/>
              <a:pPr/>
              <a:t>2/10/11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A4FDED-6F99-0E4F-B94E-3343657305A6}" type="datetimeFigureOut">
              <a:rPr lang="en-US" smtClean="0"/>
              <a:pPr/>
              <a:t>2/10/11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A4FDED-6F99-0E4F-B94E-3343657305A6}" type="datetimeFigureOut">
              <a:rPr lang="en-US" smtClean="0"/>
              <a:pPr/>
              <a:t>2/10/11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4FDED-6F99-0E4F-B94E-3343657305A6}" type="datetimeFigureOut">
              <a:rPr lang="en-US" smtClean="0"/>
              <a:pPr/>
              <a:t>2/10/11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4FDED-6F99-0E4F-B94E-3343657305A6}" type="datetimeFigureOut">
              <a:rPr lang="en-US" smtClean="0"/>
              <a:pPr/>
              <a:t>2/10/11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4FDED-6F99-0E4F-B94E-3343657305A6}" type="datetimeFigureOut">
              <a:rPr lang="en-US" smtClean="0"/>
              <a:pPr/>
              <a:t>2/10/11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49BD7-F683-9249-99F8-A857238C2F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A4FDED-6F99-0E4F-B94E-3343657305A6}" type="datetimeFigureOut">
              <a:rPr lang="en-US" smtClean="0"/>
              <a:pPr/>
              <a:t>2/10/11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249BD7-F683-9249-99F8-A857238C2FD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www.sec.gov/about/whatwedo.shtml" TargetMode="External"/><Relationship Id="rId4" Type="http://schemas.openxmlformats.org/officeDocument/2006/relationships/hyperlink" Target="http://www.investopedia.com/terms/s/sec.asp" TargetMode="External"/><Relationship Id="rId1" Type="http://schemas.openxmlformats.org/officeDocument/2006/relationships/slideLayout" Target="../slideLayouts/slideLayout2.xml"/><Relationship Id="rId2" Type="http://schemas.openxmlformats.org/officeDocument/2006/relationships/hyperlink" Target="http://www.sec.gov/"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40776" y="0"/>
            <a:ext cx="6631624" cy="6631624"/>
          </a:xfrm>
          <a:prstGeom prst="rect">
            <a:avLst/>
          </a:prstGeom>
        </p:spPr>
      </p:pic>
      <p:sp>
        <p:nvSpPr>
          <p:cNvPr id="3" name="Subtitle 2"/>
          <p:cNvSpPr>
            <a:spLocks noGrp="1"/>
          </p:cNvSpPr>
          <p:nvPr>
            <p:ph type="subTitle" idx="1"/>
          </p:nvPr>
        </p:nvSpPr>
        <p:spPr>
          <a:xfrm>
            <a:off x="4615775" y="6039953"/>
            <a:ext cx="5290225" cy="591671"/>
          </a:xfrm>
        </p:spPr>
        <p:txBody>
          <a:bodyPr/>
          <a:lstStyle/>
          <a:p>
            <a:r>
              <a:rPr lang="en-US" dirty="0" smtClean="0"/>
              <a:t>By: Hannah Ward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a:t>
            </a:r>
            <a:endParaRPr lang="en-US" dirty="0"/>
          </a:p>
        </p:txBody>
      </p:sp>
      <p:sp>
        <p:nvSpPr>
          <p:cNvPr id="3" name="Content Placeholder 2"/>
          <p:cNvSpPr>
            <a:spLocks noGrp="1"/>
          </p:cNvSpPr>
          <p:nvPr>
            <p:ph idx="1"/>
          </p:nvPr>
        </p:nvSpPr>
        <p:spPr/>
        <p:txBody>
          <a:bodyPr>
            <a:normAutofit/>
          </a:bodyPr>
          <a:lstStyle/>
          <a:p>
            <a:r>
              <a:rPr lang="en-US" sz="2400" dirty="0" smtClean="0"/>
              <a:t>Designed to restore investor confidence in our capital markets by providing investors and the markets with more reliable information and clear rules.</a:t>
            </a:r>
          </a:p>
          <a:p>
            <a:r>
              <a:rPr lang="en-US" sz="2400" dirty="0" smtClean="0"/>
              <a:t>Two purposes of the laws:</a:t>
            </a:r>
          </a:p>
          <a:p>
            <a:pPr lvl="1"/>
            <a:r>
              <a:rPr lang="en-US" sz="2400" dirty="0"/>
              <a:t>Companies publicly offering securities for investment dollars must tell the public the truth about their businesses, the securities they are selling, and the risks involved in investing.  People who sell and trade securities – brokers, dealers, and exchanges – must treat investors fairly and honestly, putting investors' interests first.</a:t>
            </a:r>
            <a:endParaRPr lang="en-US" sz="24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a:xfrm>
            <a:off x="457201" y="1600200"/>
            <a:ext cx="5228712" cy="4525963"/>
          </a:xfrm>
        </p:spPr>
        <p:txBody>
          <a:bodyPr/>
          <a:lstStyle/>
          <a:p>
            <a:r>
              <a:rPr lang="en-US" dirty="0" smtClean="0"/>
              <a:t>No call for reform in the 1920’s</a:t>
            </a:r>
          </a:p>
          <a:p>
            <a:r>
              <a:rPr lang="en-US" dirty="0" smtClean="0"/>
              <a:t>Great Crash of 1929</a:t>
            </a:r>
          </a:p>
          <a:p>
            <a:r>
              <a:rPr lang="en-US" dirty="0" smtClean="0"/>
              <a:t>The Securities </a:t>
            </a:r>
            <a:r>
              <a:rPr lang="en-US" dirty="0"/>
              <a:t>A</a:t>
            </a:r>
            <a:r>
              <a:rPr lang="en-US" dirty="0" smtClean="0"/>
              <a:t>ct of 1933</a:t>
            </a:r>
          </a:p>
          <a:p>
            <a:r>
              <a:rPr lang="en-US" dirty="0" smtClean="0"/>
              <a:t>Securities Exchange Act of 1934</a:t>
            </a:r>
          </a:p>
          <a:p>
            <a:endParaRPr lang="en-US" dirty="0"/>
          </a:p>
        </p:txBody>
      </p:sp>
      <p:pic>
        <p:nvPicPr>
          <p:cNvPr id="4" name="Picture 3"/>
          <p:cNvPicPr>
            <a:picLocks noChangeAspect="1"/>
          </p:cNvPicPr>
          <p:nvPr/>
        </p:nvPicPr>
        <p:blipFill>
          <a:blip r:embed="rId2"/>
          <a:stretch>
            <a:fillRect/>
          </a:stretch>
        </p:blipFill>
        <p:spPr>
          <a:xfrm>
            <a:off x="5366510" y="1417638"/>
            <a:ext cx="3777490" cy="503270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t>
            </a:r>
            <a:endParaRPr lang="en-US" dirty="0"/>
          </a:p>
        </p:txBody>
      </p:sp>
      <p:sp>
        <p:nvSpPr>
          <p:cNvPr id="3" name="Content Placeholder 2"/>
          <p:cNvSpPr>
            <a:spLocks noGrp="1"/>
          </p:cNvSpPr>
          <p:nvPr>
            <p:ph idx="1"/>
          </p:nvPr>
        </p:nvSpPr>
        <p:spPr/>
        <p:txBody>
          <a:bodyPr/>
          <a:lstStyle/>
          <a:p>
            <a:r>
              <a:rPr lang="en-US" dirty="0" smtClean="0"/>
              <a:t>Interpret federal security laws</a:t>
            </a:r>
          </a:p>
          <a:p>
            <a:r>
              <a:rPr lang="en-US" dirty="0" smtClean="0"/>
              <a:t>Issue new rules and amend existing rules</a:t>
            </a:r>
          </a:p>
          <a:p>
            <a:r>
              <a:rPr lang="en-US" dirty="0" smtClean="0"/>
              <a:t>Oversee inspection of securities firms, brokers, investment advisers, and ratings agencies</a:t>
            </a:r>
          </a:p>
          <a:p>
            <a:r>
              <a:rPr lang="en-US" dirty="0" smtClean="0"/>
              <a:t>Oversee private regulatory organizations in the securities, accounting, and auditing fields</a:t>
            </a:r>
          </a:p>
          <a:p>
            <a:r>
              <a:rPr lang="en-US" dirty="0" smtClean="0"/>
              <a:t>Coordinate U.S. securities regulation with federal, state, and foreign authorities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t>
            </a:r>
            <a:r>
              <a:rPr lang="en-US" dirty="0" smtClean="0"/>
              <a:t>urisdiction</a:t>
            </a:r>
            <a:endParaRPr lang="en-US" dirty="0"/>
          </a:p>
        </p:txBody>
      </p:sp>
      <p:sp>
        <p:nvSpPr>
          <p:cNvPr id="3" name="Content Placeholder 2"/>
          <p:cNvSpPr>
            <a:spLocks noGrp="1"/>
          </p:cNvSpPr>
          <p:nvPr>
            <p:ph idx="1"/>
          </p:nvPr>
        </p:nvSpPr>
        <p:spPr/>
        <p:txBody>
          <a:bodyPr/>
          <a:lstStyle/>
          <a:p>
            <a:r>
              <a:rPr lang="en-US" dirty="0" smtClean="0"/>
              <a:t>Oversee:</a:t>
            </a:r>
          </a:p>
          <a:p>
            <a:pPr lvl="1"/>
            <a:r>
              <a:rPr lang="en-US" dirty="0" smtClean="0"/>
              <a:t>Participants in the securities world</a:t>
            </a:r>
          </a:p>
          <a:p>
            <a:pPr lvl="1"/>
            <a:r>
              <a:rPr lang="en-US" dirty="0" smtClean="0"/>
              <a:t>Securities exchanges</a:t>
            </a:r>
          </a:p>
          <a:p>
            <a:pPr lvl="1"/>
            <a:r>
              <a:rPr lang="en-US" dirty="0" smtClean="0"/>
              <a:t>Securities brokers and dealers</a:t>
            </a:r>
          </a:p>
          <a:p>
            <a:pPr lvl="1"/>
            <a:r>
              <a:rPr lang="en-US" dirty="0" smtClean="0"/>
              <a:t>Investment advisers</a:t>
            </a:r>
          </a:p>
          <a:p>
            <a:pPr lvl="1"/>
            <a:r>
              <a:rPr lang="en-US" dirty="0" smtClean="0"/>
              <a:t>Mutual funds</a:t>
            </a:r>
            <a:endParaRPr lang="en-US" dirty="0"/>
          </a:p>
        </p:txBody>
      </p:sp>
      <p:pic>
        <p:nvPicPr>
          <p:cNvPr id="4" name="Picture 3"/>
          <p:cNvPicPr>
            <a:picLocks noChangeAspect="1"/>
          </p:cNvPicPr>
          <p:nvPr/>
        </p:nvPicPr>
        <p:blipFill>
          <a:blip r:embed="rId2"/>
          <a:stretch>
            <a:fillRect/>
          </a:stretch>
        </p:blipFill>
        <p:spPr>
          <a:xfrm>
            <a:off x="5588000" y="3261248"/>
            <a:ext cx="3556000" cy="3556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a:t>
            </a:r>
            <a:endParaRPr lang="en-US" dirty="0"/>
          </a:p>
        </p:txBody>
      </p:sp>
      <p:sp>
        <p:nvSpPr>
          <p:cNvPr id="3" name="Content Placeholder 2"/>
          <p:cNvSpPr>
            <a:spLocks noGrp="1"/>
          </p:cNvSpPr>
          <p:nvPr>
            <p:ph idx="1"/>
          </p:nvPr>
        </p:nvSpPr>
        <p:spPr>
          <a:xfrm>
            <a:off x="457200" y="1241006"/>
            <a:ext cx="8229600" cy="4525963"/>
          </a:xfrm>
        </p:spPr>
        <p:txBody>
          <a:bodyPr>
            <a:normAutofit/>
          </a:bodyPr>
          <a:lstStyle/>
          <a:p>
            <a:r>
              <a:rPr lang="en-US" sz="2400" b="1" dirty="0"/>
              <a:t>SEC Charges Eight Individuals and Three Companies in $33 Million International Microcap </a:t>
            </a:r>
            <a:r>
              <a:rPr lang="en-US" sz="2400" b="1" dirty="0" smtClean="0"/>
              <a:t>Fraud</a:t>
            </a:r>
          </a:p>
          <a:p>
            <a:r>
              <a:rPr lang="en-US" sz="2400" dirty="0"/>
              <a:t>In a complaint filed in U.S. District Court for the Eastern District of Michigan, the SEC charged three companies and eight individuals with engaging in unlawful spam e-mail campaigns to pump and dump securities of microcap companies.</a:t>
            </a:r>
          </a:p>
        </p:txBody>
      </p:sp>
      <p:pic>
        <p:nvPicPr>
          <p:cNvPr id="4" name="Picture 3"/>
          <p:cNvPicPr>
            <a:picLocks noChangeAspect="1"/>
          </p:cNvPicPr>
          <p:nvPr/>
        </p:nvPicPr>
        <p:blipFill>
          <a:blip r:embed="rId2"/>
          <a:stretch>
            <a:fillRect/>
          </a:stretch>
        </p:blipFill>
        <p:spPr>
          <a:xfrm>
            <a:off x="2373244" y="3584306"/>
            <a:ext cx="4394200" cy="30861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 Tape?</a:t>
            </a:r>
            <a:endParaRPr lang="en-US" dirty="0"/>
          </a:p>
        </p:txBody>
      </p:sp>
      <p:sp>
        <p:nvSpPr>
          <p:cNvPr id="3" name="Content Placeholder 2"/>
          <p:cNvSpPr>
            <a:spLocks noGrp="1"/>
          </p:cNvSpPr>
          <p:nvPr>
            <p:ph idx="1"/>
          </p:nvPr>
        </p:nvSpPr>
        <p:spPr>
          <a:xfrm>
            <a:off x="4267200" y="1226576"/>
            <a:ext cx="4419600" cy="4899588"/>
          </a:xfrm>
        </p:spPr>
        <p:txBody>
          <a:bodyPr>
            <a:normAutofit fontScale="92500"/>
          </a:bodyPr>
          <a:lstStyle/>
          <a:p>
            <a:r>
              <a:rPr lang="en-US" dirty="0" smtClean="0"/>
              <a:t>This is a necessary department in our government</a:t>
            </a:r>
          </a:p>
          <a:p>
            <a:r>
              <a:rPr lang="en-US" dirty="0" smtClean="0"/>
              <a:t>It is important and essential for the protection of the American people</a:t>
            </a:r>
          </a:p>
          <a:p>
            <a:r>
              <a:rPr lang="en-US" dirty="0" smtClean="0"/>
              <a:t>Necessary for the stability of the economy and stock market</a:t>
            </a:r>
            <a:endParaRPr lang="en-US" dirty="0"/>
          </a:p>
        </p:txBody>
      </p:sp>
      <p:pic>
        <p:nvPicPr>
          <p:cNvPr id="4" name="Picture 3"/>
          <p:cNvPicPr>
            <a:picLocks noChangeAspect="1"/>
          </p:cNvPicPr>
          <p:nvPr/>
        </p:nvPicPr>
        <p:blipFill>
          <a:blip r:embed="rId2"/>
          <a:stretch>
            <a:fillRect/>
          </a:stretch>
        </p:blipFill>
        <p:spPr>
          <a:xfrm>
            <a:off x="457200" y="1226576"/>
            <a:ext cx="3810000" cy="4419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hlinkClick r:id="rId2"/>
              </a:rPr>
              <a:t>http://www.sec.gov</a:t>
            </a:r>
            <a:r>
              <a:rPr lang="en-US" dirty="0" smtClean="0">
                <a:hlinkClick r:id="rId2"/>
              </a:rPr>
              <a:t>/</a:t>
            </a:r>
            <a:endParaRPr lang="en-US" dirty="0" smtClean="0"/>
          </a:p>
          <a:p>
            <a:r>
              <a:rPr lang="en-US" dirty="0" smtClean="0">
                <a:hlinkClick r:id="rId3"/>
              </a:rPr>
              <a:t>http://www.sec.gov/about/</a:t>
            </a:r>
            <a:r>
              <a:rPr lang="en-US" dirty="0" smtClean="0">
                <a:hlinkClick r:id="rId3"/>
              </a:rPr>
              <a:t>whatwedo.shtml</a:t>
            </a:r>
            <a:endParaRPr lang="en-US" dirty="0" smtClean="0"/>
          </a:p>
          <a:p>
            <a:r>
              <a:rPr lang="en-US" dirty="0" smtClean="0">
                <a:hlinkClick r:id="rId4"/>
              </a:rPr>
              <a:t>http://www.investopedia.com/terms/s/</a:t>
            </a:r>
            <a:r>
              <a:rPr lang="en-US" dirty="0" smtClean="0">
                <a:hlinkClick r:id="rId4"/>
              </a:rPr>
              <a:t>sec.asp</a:t>
            </a: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172</TotalTime>
  <Words>305</Words>
  <Application>Microsoft Macintosh PowerPoint</Application>
  <PresentationFormat>On-screen Show (4:3)</PresentationFormat>
  <Paragraphs>34</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Slide 1</vt:lpstr>
      <vt:lpstr>SEC</vt:lpstr>
      <vt:lpstr>History</vt:lpstr>
      <vt:lpstr>Mission</vt:lpstr>
      <vt:lpstr>Jurisdiction</vt:lpstr>
      <vt:lpstr>News</vt:lpstr>
      <vt:lpstr>Red Tape?</vt:lpstr>
      <vt:lpstr>Works cited</vt:lpstr>
    </vt:vector>
  </TitlesOfParts>
  <Company>Peoria Notre Dame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Hannah Ward</dc:creator>
  <cp:lastModifiedBy>Hannah Ward</cp:lastModifiedBy>
  <cp:revision>2</cp:revision>
  <dcterms:created xsi:type="dcterms:W3CDTF">2011-02-10T15:18:44Z</dcterms:created>
  <dcterms:modified xsi:type="dcterms:W3CDTF">2011-02-10T15:25:43Z</dcterms:modified>
</cp:coreProperties>
</file>